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CFA99A-1676-47D7-A62C-187CAAB31E45}" v="20" dt="2020-07-15T14:01:56.2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opher Leonard" userId="a536e44c8e498e51" providerId="LiveId" clId="{39CFA99A-1676-47D7-A62C-187CAAB31E45}"/>
    <pc:docChg chg="undo custSel addSld delSld modSld sldOrd">
      <pc:chgData name="Christopher Leonard" userId="a536e44c8e498e51" providerId="LiveId" clId="{39CFA99A-1676-47D7-A62C-187CAAB31E45}" dt="2020-07-15T19:43:47.457" v="225" actId="1076"/>
      <pc:docMkLst>
        <pc:docMk/>
      </pc:docMkLst>
      <pc:sldChg chg="delSp delDesignElem">
        <pc:chgData name="Christopher Leonard" userId="a536e44c8e498e51" providerId="LiveId" clId="{39CFA99A-1676-47D7-A62C-187CAAB31E45}" dt="2020-07-15T01:51:59.412" v="100"/>
        <pc:sldMkLst>
          <pc:docMk/>
          <pc:sldMk cId="804732238" sldId="256"/>
        </pc:sldMkLst>
        <pc:spChg chg="del">
          <ac:chgData name="Christopher Leonard" userId="a536e44c8e498e51" providerId="LiveId" clId="{39CFA99A-1676-47D7-A62C-187CAAB31E45}" dt="2020-07-15T01:51:59.412" v="100"/>
          <ac:spMkLst>
            <pc:docMk/>
            <pc:sldMk cId="804732238" sldId="256"/>
            <ac:spMk id="9" creationId="{9B7AD9F6-8CE7-4299-8FC6-328F4DCD3FF9}"/>
          </ac:spMkLst>
        </pc:spChg>
        <pc:spChg chg="del">
          <ac:chgData name="Christopher Leonard" userId="a536e44c8e498e51" providerId="LiveId" clId="{39CFA99A-1676-47D7-A62C-187CAAB31E45}" dt="2020-07-15T01:51:59.412" v="100"/>
          <ac:spMkLst>
            <pc:docMk/>
            <pc:sldMk cId="804732238" sldId="256"/>
            <ac:spMk id="11" creationId="{F49775AF-8896-43EE-92C6-83497D6DC56F}"/>
          </ac:spMkLst>
        </pc:spChg>
      </pc:sldChg>
      <pc:sldChg chg="addSp delSp modSp add del mod ord">
        <pc:chgData name="Christopher Leonard" userId="a536e44c8e498e51" providerId="LiveId" clId="{39CFA99A-1676-47D7-A62C-187CAAB31E45}" dt="2020-07-15T13:16:24.037" v="166" actId="14100"/>
        <pc:sldMkLst>
          <pc:docMk/>
          <pc:sldMk cId="590262711" sldId="257"/>
        </pc:sldMkLst>
        <pc:spChg chg="mod">
          <ac:chgData name="Christopher Leonard" userId="a536e44c8e498e51" providerId="LiveId" clId="{39CFA99A-1676-47D7-A62C-187CAAB31E45}" dt="2020-07-15T13:15:32.458" v="164" actId="20577"/>
          <ac:spMkLst>
            <pc:docMk/>
            <pc:sldMk cId="590262711" sldId="257"/>
            <ac:spMk id="2" creationId="{046844BA-2C95-4587-BB3D-87759ADD1427}"/>
          </ac:spMkLst>
        </pc:spChg>
        <pc:spChg chg="add del mod">
          <ac:chgData name="Christopher Leonard" userId="a536e44c8e498e51" providerId="LiveId" clId="{39CFA99A-1676-47D7-A62C-187CAAB31E45}" dt="2020-07-15T13:16:16.292" v="165"/>
          <ac:spMkLst>
            <pc:docMk/>
            <pc:sldMk cId="590262711" sldId="257"/>
            <ac:spMk id="5" creationId="{47D5E1A6-110C-4431-BA38-30E69FB30AFA}"/>
          </ac:spMkLst>
        </pc:spChg>
        <pc:graphicFrameChg chg="del mod">
          <ac:chgData name="Christopher Leonard" userId="a536e44c8e498e51" providerId="LiveId" clId="{39CFA99A-1676-47D7-A62C-187CAAB31E45}" dt="2020-07-15T13:15:28.018" v="155" actId="478"/>
          <ac:graphicFrameMkLst>
            <pc:docMk/>
            <pc:sldMk cId="590262711" sldId="257"/>
            <ac:graphicFrameMk id="4" creationId="{A4AB5153-6C06-4BAB-BF9F-6ABF5F32C54A}"/>
          </ac:graphicFrameMkLst>
        </pc:graphicFrameChg>
        <pc:graphicFrameChg chg="add mod">
          <ac:chgData name="Christopher Leonard" userId="a536e44c8e498e51" providerId="LiveId" clId="{39CFA99A-1676-47D7-A62C-187CAAB31E45}" dt="2020-07-15T13:16:24.037" v="166" actId="14100"/>
          <ac:graphicFrameMkLst>
            <pc:docMk/>
            <pc:sldMk cId="590262711" sldId="257"/>
            <ac:graphicFrameMk id="6" creationId="{C186F897-4A43-431C-B0A7-0B8EFE09A044}"/>
          </ac:graphicFrameMkLst>
        </pc:graphicFrameChg>
      </pc:sldChg>
      <pc:sldChg chg="del">
        <pc:chgData name="Christopher Leonard" userId="a536e44c8e498e51" providerId="LiveId" clId="{39CFA99A-1676-47D7-A62C-187CAAB31E45}" dt="2020-07-13T17:14:53.630" v="1" actId="2696"/>
        <pc:sldMkLst>
          <pc:docMk/>
          <pc:sldMk cId="246646769" sldId="258"/>
        </pc:sldMkLst>
      </pc:sldChg>
      <pc:sldChg chg="addSp delSp modSp new mod ord">
        <pc:chgData name="Christopher Leonard" userId="a536e44c8e498e51" providerId="LiveId" clId="{39CFA99A-1676-47D7-A62C-187CAAB31E45}" dt="2020-07-15T19:43:47.457" v="225" actId="1076"/>
        <pc:sldMkLst>
          <pc:docMk/>
          <pc:sldMk cId="2071687547" sldId="258"/>
        </pc:sldMkLst>
        <pc:spChg chg="mod">
          <ac:chgData name="Christopher Leonard" userId="a536e44c8e498e51" providerId="LiveId" clId="{39CFA99A-1676-47D7-A62C-187CAAB31E45}" dt="2020-07-15T01:53:23.567" v="119" actId="20577"/>
          <ac:spMkLst>
            <pc:docMk/>
            <pc:sldMk cId="2071687547" sldId="258"/>
            <ac:spMk id="2" creationId="{959C9D76-93F6-4D78-96C6-AC806FBDB0C6}"/>
          </ac:spMkLst>
        </pc:spChg>
        <pc:spChg chg="add del">
          <ac:chgData name="Christopher Leonard" userId="a536e44c8e498e51" providerId="LiveId" clId="{39CFA99A-1676-47D7-A62C-187CAAB31E45}" dt="2020-07-15T01:49:56.935" v="85"/>
          <ac:spMkLst>
            <pc:docMk/>
            <pc:sldMk cId="2071687547" sldId="258"/>
            <ac:spMk id="3" creationId="{3D57F3DE-9535-4054-9E3A-C15D4377BFB1}"/>
          </ac:spMkLst>
        </pc:spChg>
        <pc:graphicFrameChg chg="add mod">
          <ac:chgData name="Christopher Leonard" userId="a536e44c8e498e51" providerId="LiveId" clId="{39CFA99A-1676-47D7-A62C-187CAAB31E45}" dt="2020-07-15T19:43:47.457" v="225" actId="1076"/>
          <ac:graphicFrameMkLst>
            <pc:docMk/>
            <pc:sldMk cId="2071687547" sldId="258"/>
            <ac:graphicFrameMk id="4" creationId="{A4AB5153-6C06-4BAB-BF9F-6ABF5F32C54A}"/>
          </ac:graphicFrameMkLst>
        </pc:graphicFrameChg>
        <pc:graphicFrameChg chg="add del mod modGraphic">
          <ac:chgData name="Christopher Leonard" userId="a536e44c8e498e51" providerId="LiveId" clId="{39CFA99A-1676-47D7-A62C-187CAAB31E45}" dt="2020-07-13T18:47:51.747" v="84"/>
          <ac:graphicFrameMkLst>
            <pc:docMk/>
            <pc:sldMk cId="2071687547" sldId="258"/>
            <ac:graphicFrameMk id="4" creationId="{B7A231DD-E949-44D1-B2BB-09384A758C50}"/>
          </ac:graphicFrameMkLst>
        </pc:graphicFrameChg>
      </pc:sldChg>
      <pc:sldChg chg="addSp delSp modSp new mod">
        <pc:chgData name="Christopher Leonard" userId="a536e44c8e498e51" providerId="LiveId" clId="{39CFA99A-1676-47D7-A62C-187CAAB31E45}" dt="2020-07-15T01:56:45.397" v="144" actId="20577"/>
        <pc:sldMkLst>
          <pc:docMk/>
          <pc:sldMk cId="3860737560" sldId="259"/>
        </pc:sldMkLst>
        <pc:spChg chg="mod">
          <ac:chgData name="Christopher Leonard" userId="a536e44c8e498e51" providerId="LiveId" clId="{39CFA99A-1676-47D7-A62C-187CAAB31E45}" dt="2020-07-15T01:56:45.397" v="144" actId="20577"/>
          <ac:spMkLst>
            <pc:docMk/>
            <pc:sldMk cId="3860737560" sldId="259"/>
            <ac:spMk id="2" creationId="{58106240-BBAD-4BCD-A5EE-071E2A27E401}"/>
          </ac:spMkLst>
        </pc:spChg>
        <pc:spChg chg="del mod">
          <ac:chgData name="Christopher Leonard" userId="a536e44c8e498e51" providerId="LiveId" clId="{39CFA99A-1676-47D7-A62C-187CAAB31E45}" dt="2020-07-15T01:56:13.498" v="122"/>
          <ac:spMkLst>
            <pc:docMk/>
            <pc:sldMk cId="3860737560" sldId="259"/>
            <ac:spMk id="3" creationId="{B85170F4-D97B-48D8-879F-17B679A9C18E}"/>
          </ac:spMkLst>
        </pc:spChg>
        <pc:graphicFrameChg chg="add mod">
          <ac:chgData name="Christopher Leonard" userId="a536e44c8e498e51" providerId="LiveId" clId="{39CFA99A-1676-47D7-A62C-187CAAB31E45}" dt="2020-07-15T01:56:13.498" v="122"/>
          <ac:graphicFrameMkLst>
            <pc:docMk/>
            <pc:sldMk cId="3860737560" sldId="259"/>
            <ac:graphicFrameMk id="4" creationId="{862102E6-5499-459E-BA9C-1E0703B9AD76}"/>
          </ac:graphicFrameMkLst>
        </pc:graphicFrameChg>
      </pc:sldChg>
      <pc:sldChg chg="del">
        <pc:chgData name="Christopher Leonard" userId="a536e44c8e498e51" providerId="LiveId" clId="{39CFA99A-1676-47D7-A62C-187CAAB31E45}" dt="2020-07-13T17:14:47.801" v="0" actId="2696"/>
        <pc:sldMkLst>
          <pc:docMk/>
          <pc:sldMk cId="4209415358" sldId="259"/>
        </pc:sldMkLst>
      </pc:sldChg>
      <pc:sldChg chg="addSp modSp new mod">
        <pc:chgData name="Christopher Leonard" userId="a536e44c8e498e51" providerId="LiveId" clId="{39CFA99A-1676-47D7-A62C-187CAAB31E45}" dt="2020-07-15T14:01:56.282" v="173" actId="14100"/>
        <pc:sldMkLst>
          <pc:docMk/>
          <pc:sldMk cId="482506932" sldId="260"/>
        </pc:sldMkLst>
        <pc:graphicFrameChg chg="add mod">
          <ac:chgData name="Christopher Leonard" userId="a536e44c8e498e51" providerId="LiveId" clId="{39CFA99A-1676-47D7-A62C-187CAAB31E45}" dt="2020-07-15T14:01:56.282" v="173" actId="14100"/>
          <ac:graphicFrameMkLst>
            <pc:docMk/>
            <pc:sldMk cId="482506932" sldId="260"/>
            <ac:graphicFrameMk id="4" creationId="{B9C8F31C-A009-48D6-85A3-708FA5EBC867}"/>
          </ac:graphicFrameMkLst>
        </pc:graphicFrameChg>
      </pc:sldChg>
      <pc:sldChg chg="addSp delSp modSp new del mod">
        <pc:chgData name="Christopher Leonard" userId="a536e44c8e498e51" providerId="LiveId" clId="{39CFA99A-1676-47D7-A62C-187CAAB31E45}" dt="2020-07-15T01:56:56.153" v="145" actId="2696"/>
        <pc:sldMkLst>
          <pc:docMk/>
          <pc:sldMk cId="1959857155" sldId="260"/>
        </pc:sldMkLst>
        <pc:spChg chg="mod">
          <ac:chgData name="Christopher Leonard" userId="a536e44c8e498e51" providerId="LiveId" clId="{39CFA99A-1676-47D7-A62C-187CAAB31E45}" dt="2020-07-15T01:51:59.412" v="100"/>
          <ac:spMkLst>
            <pc:docMk/>
            <pc:sldMk cId="1959857155" sldId="260"/>
            <ac:spMk id="2" creationId="{7CCDC2E3-5990-46AD-9E1C-9693F9FFD1B8}"/>
          </ac:spMkLst>
        </pc:spChg>
        <pc:spChg chg="add del mod">
          <ac:chgData name="Christopher Leonard" userId="a536e44c8e498e51" providerId="LiveId" clId="{39CFA99A-1676-47D7-A62C-187CAAB31E45}" dt="2020-07-15T01:51:59.599" v="101" actId="27636"/>
          <ac:spMkLst>
            <pc:docMk/>
            <pc:sldMk cId="1959857155" sldId="260"/>
            <ac:spMk id="3" creationId="{FB443A1D-1C54-4430-AF97-15326DF6357B}"/>
          </ac:spMkLst>
        </pc:spChg>
        <pc:graphicFrameChg chg="add del modGraphic">
          <ac:chgData name="Christopher Leonard" userId="a536e44c8e498e51" providerId="LiveId" clId="{39CFA99A-1676-47D7-A62C-187CAAB31E45}" dt="2020-07-13T18:31:57.300" v="6" actId="1032"/>
          <ac:graphicFrameMkLst>
            <pc:docMk/>
            <pc:sldMk cId="1959857155" sldId="260"/>
            <ac:graphicFrameMk id="4" creationId="{731A2178-BAB1-4105-A433-8C2C6A39EDB8}"/>
          </ac:graphicFrameMkLst>
        </pc:graphicFrameChg>
      </pc:sldChg>
      <pc:sldChg chg="modSp new mod">
        <pc:chgData name="Christopher Leonard" userId="a536e44c8e498e51" providerId="LiveId" clId="{39CFA99A-1676-47D7-A62C-187CAAB31E45}" dt="2020-07-15T14:03:26.540" v="223" actId="20577"/>
        <pc:sldMkLst>
          <pc:docMk/>
          <pc:sldMk cId="124165624" sldId="261"/>
        </pc:sldMkLst>
        <pc:spChg chg="mod">
          <ac:chgData name="Christopher Leonard" userId="a536e44c8e498e51" providerId="LiveId" clId="{39CFA99A-1676-47D7-A62C-187CAAB31E45}" dt="2020-07-15T14:02:45.122" v="200" actId="255"/>
          <ac:spMkLst>
            <pc:docMk/>
            <pc:sldMk cId="124165624" sldId="261"/>
            <ac:spMk id="2" creationId="{CD9866DC-3325-4A54-9CED-7C227BDF0AFC}"/>
          </ac:spMkLst>
        </pc:spChg>
        <pc:spChg chg="mod">
          <ac:chgData name="Christopher Leonard" userId="a536e44c8e498e51" providerId="LiveId" clId="{39CFA99A-1676-47D7-A62C-187CAAB31E45}" dt="2020-07-15T14:03:26.540" v="223" actId="20577"/>
          <ac:spMkLst>
            <pc:docMk/>
            <pc:sldMk cId="124165624" sldId="261"/>
            <ac:spMk id="3" creationId="{8734CE0F-2F03-400D-B200-270A8BAE364C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../embeddings/oleObject2.bin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a536e44c8e498e51/Documents/CLCAPSTONE%20final3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[CLCAPSTONE final3.xlsx]Pivot table1!PivotTable6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Revenue Vs. Branch I.D.</a:t>
            </a:r>
          </a:p>
        </c:rich>
      </c:tx>
      <c:layout>
        <c:manualLayout>
          <c:xMode val="edge"/>
          <c:yMode val="edge"/>
          <c:x val="0.23902077865266841"/>
          <c:y val="0.119349664625255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1046981627296585"/>
          <c:y val="0.21235892388451444"/>
          <c:w val="0.76623622047244089"/>
          <c:h val="0.537743875765529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'Pivot table1'!$B$3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8000"/>
                    <a:satMod val="110000"/>
                    <a:lumMod val="104000"/>
                  </a:schemeClr>
                </a:gs>
                <a:gs pos="69000">
                  <a:schemeClr val="accent1">
                    <a:shade val="88000"/>
                    <a:satMod val="130000"/>
                    <a:lumMod val="92000"/>
                  </a:schemeClr>
                </a:gs>
                <a:gs pos="100000">
                  <a:schemeClr val="accent1">
                    <a:shade val="78000"/>
                    <a:satMod val="130000"/>
                    <a:lumMod val="92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'Pivot table1'!$A$4:$A$49</c:f>
              <c:strCache>
                <c:ptCount val="4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26</c:v>
                </c:pt>
                <c:pt idx="25">
                  <c:v>28</c:v>
                </c:pt>
                <c:pt idx="26">
                  <c:v>29</c:v>
                </c:pt>
                <c:pt idx="27">
                  <c:v>32</c:v>
                </c:pt>
                <c:pt idx="28">
                  <c:v>33</c:v>
                </c:pt>
                <c:pt idx="29">
                  <c:v>34</c:v>
                </c:pt>
                <c:pt idx="30">
                  <c:v>35</c:v>
                </c:pt>
                <c:pt idx="31">
                  <c:v>36</c:v>
                </c:pt>
                <c:pt idx="32">
                  <c:v>37</c:v>
                </c:pt>
                <c:pt idx="33">
                  <c:v>38</c:v>
                </c:pt>
                <c:pt idx="34">
                  <c:v>39</c:v>
                </c:pt>
                <c:pt idx="35">
                  <c:v>40</c:v>
                </c:pt>
                <c:pt idx="36">
                  <c:v>42</c:v>
                </c:pt>
                <c:pt idx="37">
                  <c:v>43</c:v>
                </c:pt>
                <c:pt idx="38">
                  <c:v>44</c:v>
                </c:pt>
                <c:pt idx="39">
                  <c:v>45</c:v>
                </c:pt>
                <c:pt idx="40">
                  <c:v>46</c:v>
                </c:pt>
                <c:pt idx="41">
                  <c:v>47</c:v>
                </c:pt>
                <c:pt idx="42">
                  <c:v>48</c:v>
                </c:pt>
                <c:pt idx="43">
                  <c:v>49</c:v>
                </c:pt>
                <c:pt idx="44">
                  <c:v>50</c:v>
                </c:pt>
              </c:strCache>
            </c:strRef>
          </c:cat>
          <c:val>
            <c:numRef>
              <c:f>'Pivot table1'!$B$4:$B$49</c:f>
              <c:numCache>
                <c:formatCode>"$"#,##0.00</c:formatCode>
                <c:ptCount val="45"/>
                <c:pt idx="0">
                  <c:v>1272434</c:v>
                </c:pt>
                <c:pt idx="1">
                  <c:v>1328157</c:v>
                </c:pt>
                <c:pt idx="2">
                  <c:v>1305859</c:v>
                </c:pt>
                <c:pt idx="3">
                  <c:v>1269659</c:v>
                </c:pt>
                <c:pt idx="4">
                  <c:v>1291780</c:v>
                </c:pt>
                <c:pt idx="5">
                  <c:v>1289333</c:v>
                </c:pt>
                <c:pt idx="6">
                  <c:v>1342374</c:v>
                </c:pt>
                <c:pt idx="7">
                  <c:v>1289649</c:v>
                </c:pt>
                <c:pt idx="8">
                  <c:v>1302186</c:v>
                </c:pt>
                <c:pt idx="9">
                  <c:v>1310309</c:v>
                </c:pt>
                <c:pt idx="10">
                  <c:v>1305386</c:v>
                </c:pt>
                <c:pt idx="11">
                  <c:v>1289752</c:v>
                </c:pt>
                <c:pt idx="12">
                  <c:v>1305738</c:v>
                </c:pt>
                <c:pt idx="13">
                  <c:v>1256533</c:v>
                </c:pt>
                <c:pt idx="14">
                  <c:v>1254644</c:v>
                </c:pt>
                <c:pt idx="15">
                  <c:v>1252617</c:v>
                </c:pt>
                <c:pt idx="16">
                  <c:v>1278471</c:v>
                </c:pt>
                <c:pt idx="17">
                  <c:v>1318270</c:v>
                </c:pt>
                <c:pt idx="18">
                  <c:v>1304347</c:v>
                </c:pt>
                <c:pt idx="19">
                  <c:v>1313797</c:v>
                </c:pt>
                <c:pt idx="20">
                  <c:v>1253856</c:v>
                </c:pt>
                <c:pt idx="21">
                  <c:v>1349072</c:v>
                </c:pt>
                <c:pt idx="22">
                  <c:v>1317627</c:v>
                </c:pt>
                <c:pt idx="23">
                  <c:v>1338101</c:v>
                </c:pt>
                <c:pt idx="24">
                  <c:v>1266472</c:v>
                </c:pt>
                <c:pt idx="25">
                  <c:v>1291456</c:v>
                </c:pt>
                <c:pt idx="26">
                  <c:v>1344373</c:v>
                </c:pt>
                <c:pt idx="27">
                  <c:v>1322748</c:v>
                </c:pt>
                <c:pt idx="28">
                  <c:v>1321874</c:v>
                </c:pt>
                <c:pt idx="29">
                  <c:v>1271269</c:v>
                </c:pt>
                <c:pt idx="30">
                  <c:v>1319484</c:v>
                </c:pt>
                <c:pt idx="31">
                  <c:v>1314651</c:v>
                </c:pt>
                <c:pt idx="32">
                  <c:v>1294312</c:v>
                </c:pt>
                <c:pt idx="33">
                  <c:v>1301362</c:v>
                </c:pt>
                <c:pt idx="34">
                  <c:v>1284163</c:v>
                </c:pt>
                <c:pt idx="35">
                  <c:v>1298660</c:v>
                </c:pt>
                <c:pt idx="36">
                  <c:v>1326660</c:v>
                </c:pt>
                <c:pt idx="37">
                  <c:v>1279384</c:v>
                </c:pt>
                <c:pt idx="38">
                  <c:v>1347528</c:v>
                </c:pt>
                <c:pt idx="39">
                  <c:v>1347909</c:v>
                </c:pt>
                <c:pt idx="40">
                  <c:v>1317366</c:v>
                </c:pt>
                <c:pt idx="41">
                  <c:v>1293227</c:v>
                </c:pt>
                <c:pt idx="42">
                  <c:v>1302356</c:v>
                </c:pt>
                <c:pt idx="43">
                  <c:v>1343166</c:v>
                </c:pt>
                <c:pt idx="44">
                  <c:v>1309880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74-412A-88A2-5B929D6E14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502489983"/>
        <c:axId val="310463231"/>
      </c:barChart>
      <c:catAx>
        <c:axId val="150248998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Branch I.D.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0463231"/>
        <c:crosses val="autoZero"/>
        <c:auto val="1"/>
        <c:lblAlgn val="ctr"/>
        <c:lblOffset val="100"/>
        <c:noMultiLvlLbl val="0"/>
      </c:catAx>
      <c:valAx>
        <c:axId val="310463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Total Revenue</a:t>
                </a:r>
              </a:p>
              <a:p>
                <a:pPr>
                  <a:defRPr/>
                </a:pPr>
                <a:endParaRPr lang="en-US"/>
              </a:p>
            </c:rich>
          </c:tx>
          <c:layout>
            <c:manualLayout>
              <c:xMode val="edge"/>
              <c:yMode val="edge"/>
              <c:x val="0"/>
              <c:y val="0.3742286380869057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24899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[CLCAPSTONE final3.xlsx]Pivot table1 (2)!PivotTable6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Revenue Vs.</a:t>
            </a:r>
            <a:r>
              <a:rPr lang="en-US" baseline="0"/>
              <a:t> State</a:t>
            </a:r>
            <a:endParaRPr lang="en-US"/>
          </a:p>
        </c:rich>
      </c:tx>
      <c:layout>
        <c:manualLayout>
          <c:xMode val="edge"/>
          <c:yMode val="edge"/>
          <c:x val="0.23902077865266841"/>
          <c:y val="0.119349664625255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1046981627296585"/>
          <c:y val="0.21235892388451444"/>
          <c:w val="0.76623622047244089"/>
          <c:h val="0.537743875765529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'Pivot table1 (2)'!$B$3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table1 (2)'!$A$4:$A$26</c:f>
              <c:strCache>
                <c:ptCount val="22"/>
                <c:pt idx="0">
                  <c:v>New Jersey</c:v>
                </c:pt>
                <c:pt idx="1">
                  <c:v>Nevada</c:v>
                </c:pt>
                <c:pt idx="2">
                  <c:v>Minnesota</c:v>
                </c:pt>
                <c:pt idx="3">
                  <c:v>Arizona</c:v>
                </c:pt>
                <c:pt idx="4">
                  <c:v>Kansas</c:v>
                </c:pt>
                <c:pt idx="5">
                  <c:v>Pennsylvania</c:v>
                </c:pt>
                <c:pt idx="6">
                  <c:v>Louisiana</c:v>
                </c:pt>
                <c:pt idx="7">
                  <c:v>Alabama</c:v>
                </c:pt>
                <c:pt idx="8">
                  <c:v>Georgia</c:v>
                </c:pt>
                <c:pt idx="9">
                  <c:v>Maryland</c:v>
                </c:pt>
                <c:pt idx="10">
                  <c:v>Idaho</c:v>
                </c:pt>
                <c:pt idx="11">
                  <c:v>Virginia</c:v>
                </c:pt>
                <c:pt idx="12">
                  <c:v>Missouri</c:v>
                </c:pt>
                <c:pt idx="13">
                  <c:v>Iowa</c:v>
                </c:pt>
                <c:pt idx="14">
                  <c:v>Michigan</c:v>
                </c:pt>
                <c:pt idx="15">
                  <c:v>Colorado</c:v>
                </c:pt>
                <c:pt idx="16">
                  <c:v>New York</c:v>
                </c:pt>
                <c:pt idx="17">
                  <c:v>North Carolina</c:v>
                </c:pt>
                <c:pt idx="18">
                  <c:v>District of Columbia</c:v>
                </c:pt>
                <c:pt idx="19">
                  <c:v>Florida</c:v>
                </c:pt>
                <c:pt idx="20">
                  <c:v>California</c:v>
                </c:pt>
                <c:pt idx="21">
                  <c:v>Texas</c:v>
                </c:pt>
              </c:strCache>
            </c:strRef>
          </c:cat>
          <c:val>
            <c:numRef>
              <c:f>'Pivot table1 (2)'!$B$4:$B$26</c:f>
              <c:numCache>
                <c:formatCode>"$"#,##0.00</c:formatCode>
                <c:ptCount val="22"/>
                <c:pt idx="0">
                  <c:v>1240778</c:v>
                </c:pt>
                <c:pt idx="1">
                  <c:v>1244026</c:v>
                </c:pt>
                <c:pt idx="2">
                  <c:v>1248318</c:v>
                </c:pt>
                <c:pt idx="3">
                  <c:v>1252382</c:v>
                </c:pt>
                <c:pt idx="4">
                  <c:v>1256533</c:v>
                </c:pt>
                <c:pt idx="5">
                  <c:v>1266472</c:v>
                </c:pt>
                <c:pt idx="6">
                  <c:v>1271269</c:v>
                </c:pt>
                <c:pt idx="7">
                  <c:v>1302186</c:v>
                </c:pt>
                <c:pt idx="8">
                  <c:v>1305859</c:v>
                </c:pt>
                <c:pt idx="9">
                  <c:v>1314651</c:v>
                </c:pt>
                <c:pt idx="10">
                  <c:v>1317627</c:v>
                </c:pt>
                <c:pt idx="11">
                  <c:v>1347909</c:v>
                </c:pt>
                <c:pt idx="12">
                  <c:v>1349072</c:v>
                </c:pt>
                <c:pt idx="13">
                  <c:v>2508500</c:v>
                </c:pt>
                <c:pt idx="14">
                  <c:v>2590116</c:v>
                </c:pt>
                <c:pt idx="15">
                  <c:v>2643736</c:v>
                </c:pt>
                <c:pt idx="16">
                  <c:v>3844725</c:v>
                </c:pt>
                <c:pt idx="17">
                  <c:v>3917083</c:v>
                </c:pt>
                <c:pt idx="18">
                  <c:v>3955155</c:v>
                </c:pt>
                <c:pt idx="19">
                  <c:v>5266600</c:v>
                </c:pt>
                <c:pt idx="20">
                  <c:v>10391989</c:v>
                </c:pt>
                <c:pt idx="21">
                  <c:v>13031054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3D-481B-8CE4-C69B1A18BC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02489983"/>
        <c:axId val="310463231"/>
      </c:barChart>
      <c:catAx>
        <c:axId val="150248998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Branch I.D.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0463231"/>
        <c:crosses val="autoZero"/>
        <c:auto val="1"/>
        <c:lblAlgn val="ctr"/>
        <c:lblOffset val="100"/>
        <c:noMultiLvlLbl val="0"/>
      </c:catAx>
      <c:valAx>
        <c:axId val="310463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Total</a:t>
                </a:r>
                <a:r>
                  <a:rPr lang="en-US" baseline="0"/>
                  <a:t> Revenue</a:t>
                </a:r>
              </a:p>
              <a:p>
                <a:pPr>
                  <a:defRPr/>
                </a:pPr>
                <a:endParaRPr lang="en-US"/>
              </a:p>
            </c:rich>
          </c:tx>
          <c:layout>
            <c:manualLayout>
              <c:xMode val="edge"/>
              <c:yMode val="edge"/>
              <c:x val="0"/>
              <c:y val="0.3742286380869057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24899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[CLCAPSTONE final3.xlsx]Analysis!PivotTable4</c:name>
    <c:fmtId val="-1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Analysis!$B$20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Analysis!$A$21:$A$31</c:f>
              <c:strCache>
                <c:ptCount val="10"/>
                <c:pt idx="0">
                  <c:v>500</c:v>
                </c:pt>
                <c:pt idx="1">
                  <c:v>Forenza</c:v>
                </c:pt>
                <c:pt idx="2">
                  <c:v>Sparrow</c:v>
                </c:pt>
                <c:pt idx="3">
                  <c:v>SLS-Class</c:v>
                </c:pt>
                <c:pt idx="4">
                  <c:v>Aspire</c:v>
                </c:pt>
                <c:pt idx="5">
                  <c:v>D150 Club</c:v>
                </c:pt>
                <c:pt idx="6">
                  <c:v>Volare</c:v>
                </c:pt>
                <c:pt idx="7">
                  <c:v>Relay</c:v>
                </c:pt>
                <c:pt idx="8">
                  <c:v>5000CS</c:v>
                </c:pt>
                <c:pt idx="9">
                  <c:v>Nubira</c:v>
                </c:pt>
              </c:strCache>
            </c:strRef>
          </c:cat>
          <c:val>
            <c:numRef>
              <c:f>Analysis!$B$21:$B$31</c:f>
              <c:numCache>
                <c:formatCode>General</c:formatCode>
                <c:ptCount val="10"/>
                <c:pt idx="0">
                  <c:v>1857.7600000000002</c:v>
                </c:pt>
                <c:pt idx="1">
                  <c:v>1649.7600000000002</c:v>
                </c:pt>
                <c:pt idx="2">
                  <c:v>1434.5599999999995</c:v>
                </c:pt>
                <c:pt idx="3">
                  <c:v>1429.3600000000006</c:v>
                </c:pt>
                <c:pt idx="4">
                  <c:v>1089.2400000000007</c:v>
                </c:pt>
                <c:pt idx="5">
                  <c:v>903.72000000000116</c:v>
                </c:pt>
                <c:pt idx="6">
                  <c:v>-160.31999999999971</c:v>
                </c:pt>
                <c:pt idx="7">
                  <c:v>-1296.7600000000002</c:v>
                </c:pt>
                <c:pt idx="8">
                  <c:v>-1681.7999999999993</c:v>
                </c:pt>
                <c:pt idx="9">
                  <c:v>-2497.92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2E-473B-A7F2-6B178187102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45786287"/>
        <c:axId val="1241110079"/>
      </c:barChart>
      <c:catAx>
        <c:axId val="16457862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1110079"/>
        <c:crosses val="autoZero"/>
        <c:auto val="1"/>
        <c:lblAlgn val="ctr"/>
        <c:lblOffset val="100"/>
        <c:noMultiLvlLbl val="0"/>
      </c:catAx>
      <c:valAx>
        <c:axId val="1241110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57862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jp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12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80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8835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625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1992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4484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426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652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96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1412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817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7/15/2020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3443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B7080-9A7B-48B8-8B91-70D9610FDB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350" y="640080"/>
            <a:ext cx="4491002" cy="3566160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Maximizing your Revenue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418929-F626-47E2-AC04-BA1796168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r>
              <a:rPr lang="en-US" dirty="0"/>
              <a:t>by: Christopher Leonard</a:t>
            </a:r>
          </a:p>
        </p:txBody>
      </p:sp>
      <p:pic>
        <p:nvPicPr>
          <p:cNvPr id="4" name="Picture 3" descr="A picture containing rain&#10;&#10;Description automatically generated">
            <a:extLst>
              <a:ext uri="{FF2B5EF4-FFF2-40B4-BE49-F238E27FC236}">
                <a16:creationId xmlns:a16="http://schemas.microsoft.com/office/drawing/2014/main" id="{5F0414A3-8423-4433-9716-9D975803D0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06" r="1044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04732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C9D76-93F6-4D78-96C6-AC806FBDB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$58,638,251.00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4AB5153-6C06-4BAB-BF9F-6ABF5F32C5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5470670"/>
              </p:ext>
            </p:extLst>
          </p:nvPr>
        </p:nvGraphicFramePr>
        <p:xfrm>
          <a:off x="1155204" y="2671762"/>
          <a:ext cx="9604375" cy="3449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7168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844BA-2C95-4587-BB3D-87759ADD1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186F897-4A43-431C-B0A7-0B8EFE09A0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3521759"/>
              </p:ext>
            </p:extLst>
          </p:nvPr>
        </p:nvGraphicFramePr>
        <p:xfrm>
          <a:off x="1450975" y="1706880"/>
          <a:ext cx="9604375" cy="37588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90262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06240-BBAD-4BCD-A5EE-071E2A27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Lowest performing cars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62102E6-5499-459E-BA9C-1E0703B9AD7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450975" y="2016125"/>
          <a:ext cx="9604375" cy="3449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60737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54A53-DD45-4D23-B658-A463C5C43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0D526-DE78-4492-8DB2-B91C1C997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9C8F31C-A009-48D6-85A3-708FA5EBC8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5465640"/>
              </p:ext>
            </p:extLst>
          </p:nvPr>
        </p:nvGraphicFramePr>
        <p:xfrm>
          <a:off x="1343025" y="2015731"/>
          <a:ext cx="9505949" cy="3450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Worksheet" r:id="rId3" imgW="4013101" imgH="793625" progId="Excel.Sheet.12">
                  <p:embed/>
                </p:oleObj>
              </mc:Choice>
              <mc:Fallback>
                <p:oleObj name="Worksheet" r:id="rId3" imgW="4013101" imgH="793625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9C8F31C-A009-48D6-85A3-708FA5EBC86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3025" y="2015731"/>
                        <a:ext cx="9505949" cy="3450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2506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866DC-3325-4A54-9CED-7C227BDF0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4CE0F-2F03-400D-B200-270A8BAE3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/>
              <a:t>QUESTIONS???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2416562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1136</TotalTime>
  <Words>45</Words>
  <Application>Microsoft Office PowerPoint</Application>
  <PresentationFormat>Widescreen</PresentationFormat>
  <Paragraphs>13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Gallery</vt:lpstr>
      <vt:lpstr>Worksheet</vt:lpstr>
      <vt:lpstr>Maximizing your Revenue</vt:lpstr>
      <vt:lpstr>Baseline $58,638,251.00</vt:lpstr>
      <vt:lpstr>PowerPoint Presentation</vt:lpstr>
      <vt:lpstr>Lowest performing cars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Maximizing your Revenue</dc:title>
  <dc:creator>Christopher Leonard</dc:creator>
  <cp:lastModifiedBy>Christopher Leonard</cp:lastModifiedBy>
  <cp:revision>2</cp:revision>
  <dcterms:created xsi:type="dcterms:W3CDTF">2020-07-10T18:45:51Z</dcterms:created>
  <dcterms:modified xsi:type="dcterms:W3CDTF">2020-07-15T19:44:20Z</dcterms:modified>
</cp:coreProperties>
</file>